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3" r:id="rId2"/>
    <p:sldMasterId id="2147483670" r:id="rId3"/>
  </p:sldMasterIdLst>
  <p:notesMasterIdLst>
    <p:notesMasterId r:id="rId39"/>
  </p:notesMasterIdLst>
  <p:handoutMasterIdLst>
    <p:handoutMasterId r:id="rId40"/>
  </p:handoutMasterIdLst>
  <p:sldIdLst>
    <p:sldId id="257" r:id="rId4"/>
    <p:sldId id="258" r:id="rId5"/>
    <p:sldId id="313" r:id="rId6"/>
    <p:sldId id="283" r:id="rId7"/>
    <p:sldId id="261" r:id="rId8"/>
    <p:sldId id="262" r:id="rId9"/>
    <p:sldId id="284" r:id="rId10"/>
    <p:sldId id="285" r:id="rId11"/>
    <p:sldId id="314" r:id="rId12"/>
    <p:sldId id="312" r:id="rId13"/>
    <p:sldId id="286" r:id="rId14"/>
    <p:sldId id="287" r:id="rId15"/>
    <p:sldId id="302" r:id="rId16"/>
    <p:sldId id="301" r:id="rId17"/>
    <p:sldId id="303" r:id="rId18"/>
    <p:sldId id="304" r:id="rId19"/>
    <p:sldId id="305" r:id="rId20"/>
    <p:sldId id="306" r:id="rId21"/>
    <p:sldId id="309" r:id="rId22"/>
    <p:sldId id="311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10" r:id="rId36"/>
    <p:sldId id="300" r:id="rId37"/>
    <p:sldId id="260" r:id="rId38"/>
  </p:sldIdLst>
  <p:sldSz cx="10980738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237493B-EE9E-4578-8C50-78D69E5947ED}">
          <p14:sldIdLst>
            <p14:sldId id="257"/>
            <p14:sldId id="258"/>
            <p14:sldId id="313"/>
            <p14:sldId id="283"/>
            <p14:sldId id="261"/>
            <p14:sldId id="262"/>
            <p14:sldId id="284"/>
            <p14:sldId id="285"/>
            <p14:sldId id="314"/>
            <p14:sldId id="312"/>
            <p14:sldId id="286"/>
            <p14:sldId id="287"/>
            <p14:sldId id="302"/>
            <p14:sldId id="301"/>
            <p14:sldId id="303"/>
            <p14:sldId id="304"/>
            <p14:sldId id="305"/>
            <p14:sldId id="306"/>
            <p14:sldId id="309"/>
            <p14:sldId id="311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10"/>
            <p14:sldId id="300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4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6AA"/>
    <a:srgbClr val="00C421"/>
    <a:srgbClr val="14CA4C"/>
    <a:srgbClr val="8F69FB"/>
    <a:srgbClr val="8366FE"/>
    <a:srgbClr val="7150FE"/>
    <a:srgbClr val="DECF0C"/>
    <a:srgbClr val="A8A400"/>
    <a:srgbClr val="DA00DA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86" autoAdjust="0"/>
    <p:restoredTop sz="96327" autoAdjust="0"/>
  </p:normalViewPr>
  <p:slideViewPr>
    <p:cSldViewPr>
      <p:cViewPr>
        <p:scale>
          <a:sx n="117" d="100"/>
          <a:sy n="117" d="100"/>
        </p:scale>
        <p:origin x="160" y="896"/>
      </p:cViewPr>
      <p:guideLst>
        <p:guide orient="horz" pos="2160"/>
        <p:guide pos="345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-360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334B2-D815-4D95-BE0F-6329721836ED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E3E38-A4B9-47E3-9346-8E1EE3A16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11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49A5B-5940-4F90-A959-5747455D0893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685800"/>
            <a:ext cx="54895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63925-DBA6-4339-B321-5E323984B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14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49637" y="1523628"/>
            <a:ext cx="9881465" cy="1257300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8716" y="5321433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2400" b="1" u="none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err="1"/>
              <a:t>Author</a:t>
            </a:r>
            <a:r>
              <a:rPr lang="de-DE" dirty="0"/>
              <a:t> Name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338716" y="5766716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1800" i="1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author@iaas.uni-stuttgart.de</a:t>
            </a:r>
          </a:p>
        </p:txBody>
      </p:sp>
      <p:sp>
        <p:nvSpPr>
          <p:cNvPr id="5" name="Textfeld 4"/>
          <p:cNvSpPr txBox="1"/>
          <p:nvPr userDrawn="1"/>
        </p:nvSpPr>
        <p:spPr>
          <a:xfrm>
            <a:off x="5269737" y="3656941"/>
            <a:ext cx="3244992" cy="454055"/>
          </a:xfrm>
          <a:prstGeom prst="rect">
            <a:avLst/>
          </a:prstGeom>
          <a:grp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lvl="0" algn="l"/>
            <a:r>
              <a:rPr lang="de-DE" sz="2600">
                <a:gradFill>
                  <a:gsLst>
                    <a:gs pos="0">
                      <a:schemeClr val="tx2">
                        <a:lumMod val="20000"/>
                        <a:lumOff val="80000"/>
                      </a:schemeClr>
                    </a:gs>
                    <a:gs pos="63000">
                      <a:schemeClr val="tx2">
                        <a:lumMod val="0"/>
                        <a:lumOff val="100000"/>
                      </a:schemeClr>
                    </a:gs>
                    <a:gs pos="100000">
                      <a:schemeClr val="accent3">
                        <a:tint val="15000"/>
                        <a:satMod val="35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bg1">
                      <a:alpha val="17000"/>
                    </a:schemeClr>
                  </a:glow>
                </a:effectLst>
                <a:latin typeface="Century Gothic" pitchFamily="34" charset="0"/>
                <a:cs typeface="Calibri" pitchFamily="34" charset="0"/>
              </a:rPr>
              <a:t>Lectures</a:t>
            </a:r>
          </a:p>
        </p:txBody>
      </p:sp>
    </p:spTree>
    <p:extLst>
      <p:ext uri="{BB962C8B-B14F-4D97-AF65-F5344CB8AC3E}">
        <p14:creationId xmlns:p14="http://schemas.microsoft.com/office/powerpoint/2010/main" val="388358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Research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10/17/23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9" name="Gruppieren 8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10" name="Textfeld 9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492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49637" y="1523628"/>
            <a:ext cx="9881465" cy="1257300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8716" y="5321433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2400" b="1" u="none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err="1"/>
              <a:t>Author</a:t>
            </a:r>
            <a:r>
              <a:rPr lang="de-DE" dirty="0"/>
              <a:t> Name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338716" y="5766716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1800" i="1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author@iaas.uni-stuttgart.de</a:t>
            </a:r>
          </a:p>
        </p:txBody>
      </p:sp>
      <p:sp>
        <p:nvSpPr>
          <p:cNvPr id="5" name="Textfeld 4"/>
          <p:cNvSpPr txBox="1"/>
          <p:nvPr userDrawn="1"/>
        </p:nvSpPr>
        <p:spPr>
          <a:xfrm>
            <a:off x="5269737" y="3656941"/>
            <a:ext cx="3244992" cy="454055"/>
          </a:xfrm>
          <a:prstGeom prst="rect">
            <a:avLst/>
          </a:prstGeom>
          <a:grp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lvl="0" algn="l"/>
            <a:r>
              <a:rPr lang="de-DE" sz="2600">
                <a:gradFill>
                  <a:gsLst>
                    <a:gs pos="0">
                      <a:schemeClr val="tx2">
                        <a:lumMod val="20000"/>
                        <a:lumOff val="80000"/>
                      </a:schemeClr>
                    </a:gs>
                    <a:gs pos="63000">
                      <a:schemeClr val="tx2">
                        <a:lumMod val="0"/>
                        <a:lumOff val="100000"/>
                      </a:schemeClr>
                    </a:gs>
                    <a:gs pos="100000">
                      <a:schemeClr val="accent3">
                        <a:tint val="15000"/>
                        <a:satMod val="35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bg1">
                      <a:alpha val="17000"/>
                    </a:schemeClr>
                  </a:glow>
                </a:effectLst>
                <a:latin typeface="Century Gothic" pitchFamily="34" charset="0"/>
                <a:cs typeface="Calibri" pitchFamily="34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494736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998466" y="1916832"/>
            <a:ext cx="8983807" cy="2695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US" sz="4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20353" y="7029400"/>
            <a:ext cx="2562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49637" y="1523628"/>
            <a:ext cx="9881465" cy="1257300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8716" y="5321433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2400" b="1" u="none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err="1"/>
              <a:t>Author</a:t>
            </a:r>
            <a:r>
              <a:rPr lang="de-DE" dirty="0"/>
              <a:t> Name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338716" y="5766716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1800" i="1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author@iaas.uni-stuttgart.de</a:t>
            </a:r>
          </a:p>
        </p:txBody>
      </p:sp>
      <p:sp>
        <p:nvSpPr>
          <p:cNvPr id="5" name="Textfeld 4"/>
          <p:cNvSpPr txBox="1"/>
          <p:nvPr userDrawn="1"/>
        </p:nvSpPr>
        <p:spPr>
          <a:xfrm>
            <a:off x="5269737" y="3656941"/>
            <a:ext cx="3244992" cy="454055"/>
          </a:xfrm>
          <a:prstGeom prst="rect">
            <a:avLst/>
          </a:prstGeom>
          <a:grp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lvl="0" algn="l"/>
            <a:r>
              <a:rPr lang="de-DE" sz="2600">
                <a:gradFill>
                  <a:gsLst>
                    <a:gs pos="0">
                      <a:schemeClr val="tx2">
                        <a:lumMod val="20000"/>
                        <a:lumOff val="80000"/>
                      </a:schemeClr>
                    </a:gs>
                    <a:gs pos="63000">
                      <a:schemeClr val="tx2">
                        <a:lumMod val="0"/>
                        <a:lumOff val="100000"/>
                      </a:schemeClr>
                    </a:gs>
                    <a:gs pos="100000">
                      <a:schemeClr val="accent3">
                        <a:tint val="15000"/>
                        <a:satMod val="35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bg1">
                      <a:alpha val="17000"/>
                    </a:schemeClr>
                  </a:glow>
                </a:effectLst>
                <a:latin typeface="Century Gothic" pitchFamily="34" charset="0"/>
                <a:cs typeface="Calibri" pitchFamily="34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121518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Research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10/17/23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77090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Research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24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Lectures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10/17/23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916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Research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10/17/23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9" name="Gruppieren 8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10" name="Textfeld 9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266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998466" y="1916832"/>
            <a:ext cx="8983807" cy="2695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US" sz="4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20353" y="7029400"/>
            <a:ext cx="2562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49637" y="1523628"/>
            <a:ext cx="9881465" cy="1257300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8716" y="5321433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2400" b="1" u="none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err="1"/>
              <a:t>Author</a:t>
            </a:r>
            <a:r>
              <a:rPr lang="de-DE" dirty="0"/>
              <a:t> Name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338716" y="5766716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1800" i="1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author@iaas.uni-stuttgart.de</a:t>
            </a:r>
          </a:p>
        </p:txBody>
      </p:sp>
      <p:sp>
        <p:nvSpPr>
          <p:cNvPr id="5" name="Textfeld 4"/>
          <p:cNvSpPr txBox="1"/>
          <p:nvPr userDrawn="1"/>
        </p:nvSpPr>
        <p:spPr>
          <a:xfrm>
            <a:off x="5269737" y="3656941"/>
            <a:ext cx="3244992" cy="454055"/>
          </a:xfrm>
          <a:prstGeom prst="rect">
            <a:avLst/>
          </a:prstGeom>
          <a:grp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lvl="0" algn="l"/>
            <a:r>
              <a:rPr lang="de-DE" sz="2600">
                <a:gradFill>
                  <a:gsLst>
                    <a:gs pos="0">
                      <a:schemeClr val="tx2">
                        <a:lumMod val="20000"/>
                        <a:lumOff val="80000"/>
                      </a:schemeClr>
                    </a:gs>
                    <a:gs pos="63000">
                      <a:schemeClr val="tx2">
                        <a:lumMod val="0"/>
                        <a:lumOff val="100000"/>
                      </a:schemeClr>
                    </a:gs>
                    <a:gs pos="100000">
                      <a:schemeClr val="accent3">
                        <a:tint val="15000"/>
                        <a:satMod val="35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bg1">
                      <a:alpha val="17000"/>
                    </a:schemeClr>
                  </a:glow>
                </a:effectLst>
                <a:latin typeface="Century Gothic" pitchFamily="34" charset="0"/>
                <a:cs typeface="Calibri" pitchFamily="34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6450956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Research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10/17/23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77090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Research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52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49637" y="1523628"/>
            <a:ext cx="9881465" cy="1257300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8716" y="5321433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2400" b="1" u="none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err="1"/>
              <a:t>Author</a:t>
            </a:r>
            <a:r>
              <a:rPr lang="de-DE" dirty="0"/>
              <a:t> Name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338716" y="5766716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1800" i="1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author@iaas.uni-stuttgart.de</a:t>
            </a:r>
          </a:p>
        </p:txBody>
      </p:sp>
      <p:sp>
        <p:nvSpPr>
          <p:cNvPr id="5" name="Textfeld 4"/>
          <p:cNvSpPr txBox="1"/>
          <p:nvPr userDrawn="1"/>
        </p:nvSpPr>
        <p:spPr>
          <a:xfrm>
            <a:off x="5269737" y="3656941"/>
            <a:ext cx="3244992" cy="454055"/>
          </a:xfrm>
          <a:prstGeom prst="rect">
            <a:avLst/>
          </a:prstGeom>
          <a:grp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lvl="0" algn="l"/>
            <a:r>
              <a:rPr lang="de-DE" sz="2600">
                <a:gradFill>
                  <a:gsLst>
                    <a:gs pos="0">
                      <a:schemeClr val="tx2">
                        <a:lumMod val="20000"/>
                        <a:lumOff val="80000"/>
                      </a:schemeClr>
                    </a:gs>
                    <a:gs pos="63000">
                      <a:schemeClr val="tx2">
                        <a:lumMod val="0"/>
                        <a:lumOff val="100000"/>
                      </a:schemeClr>
                    </a:gs>
                    <a:gs pos="100000">
                      <a:schemeClr val="accent3">
                        <a:tint val="15000"/>
                        <a:satMod val="35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bg1">
                      <a:alpha val="17000"/>
                    </a:schemeClr>
                  </a:glow>
                </a:effectLst>
                <a:latin typeface="Century Gothic" pitchFamily="34" charset="0"/>
                <a:cs typeface="Calibri" pitchFamily="34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4401956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Lectures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10/17/23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967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Research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10/17/23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9" name="Gruppieren 8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10" name="Textfeld 9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861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Research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10/17/23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77090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Research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46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Lectures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10/17/23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942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Research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10/17/23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9" name="Gruppieren 8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10" name="Textfeld 9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091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998466" y="1916832"/>
            <a:ext cx="8983807" cy="2695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US" sz="4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20353" y="7029400"/>
            <a:ext cx="2562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5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Research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10/17/23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77090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Research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294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ectures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10/17/23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097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ectures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10/17/23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9" name="Gruppieren 8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10" name="Textfeld 9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940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ransparent Deck"/>
          <p:cNvSpPr/>
          <p:nvPr/>
        </p:nvSpPr>
        <p:spPr bwMode="auto">
          <a:xfrm>
            <a:off x="3398205" y="854090"/>
            <a:ext cx="7328841" cy="46166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 Ref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-1" y="0"/>
            <a:ext cx="10980739" cy="4941168"/>
          </a:xfrm>
          <a:prstGeom prst="rect">
            <a:avLst/>
          </a:prstGeom>
          <a:gradFill flip="none" rotWithShape="1">
            <a:gsLst>
              <a:gs pos="0">
                <a:srgbClr val="1F517F"/>
              </a:gs>
              <a:gs pos="100000">
                <a:srgbClr val="0E2844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 Ref" pitchFamily="34" charset="0"/>
            </a:endParaRPr>
          </a:p>
        </p:txBody>
      </p:sp>
      <p:grpSp>
        <p:nvGrpSpPr>
          <p:cNvPr id="27" name="Logo"/>
          <p:cNvGrpSpPr/>
          <p:nvPr/>
        </p:nvGrpSpPr>
        <p:grpSpPr>
          <a:xfrm>
            <a:off x="4122217" y="3573016"/>
            <a:ext cx="3021914" cy="691789"/>
            <a:chOff x="2267744" y="1756325"/>
            <a:chExt cx="5353509" cy="1225547"/>
          </a:xfrm>
        </p:grpSpPr>
        <p:pic>
          <p:nvPicPr>
            <p:cNvPr id="28" name="IAAS Logo" descr="C:\Users\breiteue\Dropbox\IAAS-CloudTechnology3_Title.png"/>
            <p:cNvPicPr>
              <a:picLocks noChangeAspect="1" noChangeArrowheads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45" t="63361"/>
            <a:stretch/>
          </p:blipFill>
          <p:spPr bwMode="auto">
            <a:xfrm>
              <a:off x="3601157" y="2686891"/>
              <a:ext cx="4020096" cy="29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uppieren 28"/>
            <p:cNvGrpSpPr/>
            <p:nvPr userDrawn="1"/>
          </p:nvGrpSpPr>
          <p:grpSpPr>
            <a:xfrm>
              <a:off x="2267744" y="1756325"/>
              <a:ext cx="2425497" cy="1137560"/>
              <a:chOff x="884734" y="1329521"/>
              <a:chExt cx="8373477" cy="3927165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50800">
                <a:schemeClr val="bg1">
                  <a:alpha val="25000"/>
                </a:schemeClr>
              </a:glow>
            </a:effectLst>
          </p:grpSpPr>
          <p:sp>
            <p:nvSpPr>
              <p:cNvPr id="35" name="Abgerundetes Rechteck 34"/>
              <p:cNvSpPr/>
              <p:nvPr/>
            </p:nvSpPr>
            <p:spPr>
              <a:xfrm>
                <a:off x="5386948" y="1628800"/>
                <a:ext cx="288032" cy="3312368"/>
              </a:xfrm>
              <a:prstGeom prst="roundRect">
                <a:avLst>
                  <a:gd name="adj" fmla="val 3254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54" name="Gruppieren 53"/>
              <p:cNvGrpSpPr/>
              <p:nvPr/>
            </p:nvGrpSpPr>
            <p:grpSpPr>
              <a:xfrm>
                <a:off x="884734" y="1329521"/>
                <a:ext cx="1419606" cy="3927165"/>
                <a:chOff x="884734" y="1329521"/>
                <a:chExt cx="1419606" cy="3927165"/>
              </a:xfrm>
              <a:grpFill/>
            </p:grpSpPr>
            <p:sp>
              <p:nvSpPr>
                <p:cNvPr id="65" name="Abgerundetes Rechteck 64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6" name="Abgerundetes Rechteck 65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55" name="Abgerundetes Rechteck 54"/>
              <p:cNvSpPr/>
              <p:nvPr/>
            </p:nvSpPr>
            <p:spPr>
              <a:xfrm rot="5400000">
                <a:off x="3731952" y="1044789"/>
                <a:ext cx="196730" cy="4408763"/>
              </a:xfrm>
              <a:prstGeom prst="roundRect">
                <a:avLst>
                  <a:gd name="adj" fmla="val 3254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Gleichschenkliges Dreieck 55"/>
              <p:cNvSpPr/>
              <p:nvPr/>
            </p:nvSpPr>
            <p:spPr>
              <a:xfrm rot="5400000">
                <a:off x="5723612" y="2962986"/>
                <a:ext cx="875718" cy="58665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/>
              <p:cNvSpPr/>
              <p:nvPr/>
            </p:nvSpPr>
            <p:spPr>
              <a:xfrm>
                <a:off x="1286424" y="2940306"/>
                <a:ext cx="575056" cy="57505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6461650" y="2931912"/>
                <a:ext cx="632562" cy="6325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59" name="Gruppieren 58"/>
              <p:cNvGrpSpPr/>
              <p:nvPr/>
            </p:nvGrpSpPr>
            <p:grpSpPr>
              <a:xfrm>
                <a:off x="3120514" y="1329521"/>
                <a:ext cx="1419606" cy="3927165"/>
                <a:chOff x="884734" y="1329521"/>
                <a:chExt cx="1419606" cy="3927165"/>
              </a:xfrm>
              <a:grpFill/>
            </p:grpSpPr>
            <p:sp>
              <p:nvSpPr>
                <p:cNvPr id="63" name="Abgerundetes Rechteck 6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" name="Abgerundetes Rechteck 6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60" name="Halbbogen 59"/>
              <p:cNvSpPr/>
              <p:nvPr/>
            </p:nvSpPr>
            <p:spPr>
              <a:xfrm>
                <a:off x="6648211" y="1628744"/>
                <a:ext cx="2610000" cy="2320026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lt1"/>
                  </a:solidFill>
                </a:endParaRPr>
              </a:p>
            </p:txBody>
          </p:sp>
          <p:sp>
            <p:nvSpPr>
              <p:cNvPr id="61" name="Halbbogen 60"/>
              <p:cNvSpPr/>
              <p:nvPr/>
            </p:nvSpPr>
            <p:spPr>
              <a:xfrm flipH="1" flipV="1">
                <a:off x="4379249" y="2598221"/>
                <a:ext cx="2534680" cy="2343226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lt1"/>
                  </a:solidFill>
                </a:endParaRPr>
              </a:p>
            </p:txBody>
          </p:sp>
          <p:sp>
            <p:nvSpPr>
              <p:cNvPr id="62" name="Rechteck 61"/>
              <p:cNvSpPr/>
              <p:nvPr/>
            </p:nvSpPr>
            <p:spPr>
              <a:xfrm>
                <a:off x="6648827" y="2776166"/>
                <a:ext cx="262800" cy="10115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67" name="Author"/>
          <p:cNvSpPr txBox="1">
            <a:spLocks noChangeArrowheads="1"/>
          </p:cNvSpPr>
          <p:nvPr/>
        </p:nvSpPr>
        <p:spPr bwMode="auto">
          <a:xfrm>
            <a:off x="3191888" y="6132960"/>
            <a:ext cx="45969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noProof="0">
                <a:solidFill>
                  <a:srgbClr val="000000"/>
                </a:solidFill>
                <a:latin typeface="Calibri" pitchFamily="34" charset="0"/>
              </a:rPr>
              <a:t>Institute of Architecture of Application Systems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56173" y="5320122"/>
            <a:ext cx="2065320" cy="1161703"/>
            <a:chOff x="324843" y="5248250"/>
            <a:chExt cx="2205037" cy="1240292"/>
          </a:xfrm>
        </p:grpSpPr>
        <p:pic>
          <p:nvPicPr>
            <p:cNvPr id="1026" name="Picture 2" descr="https://www.tu9.de/media/img/unis/2016_unistuttgart_logo_englisch.jpg"/>
            <p:cNvPicPr>
              <a:picLocks noChangeAspect="1" noChangeArrowheads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96" b="31111"/>
            <a:stretch/>
          </p:blipFill>
          <p:spPr bwMode="auto">
            <a:xfrm>
              <a:off x="324843" y="6037730"/>
              <a:ext cx="2205037" cy="4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https://www.tu9.de/media/img/unis/2016_unistuttgart_logo_englisch.jpg"/>
            <p:cNvPicPr>
              <a:picLocks noChangeAspect="1" noChangeArrowheads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925"/>
            <a:stretch/>
          </p:blipFill>
          <p:spPr bwMode="auto">
            <a:xfrm>
              <a:off x="1013261" y="5248250"/>
              <a:ext cx="895758" cy="871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534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9" r:id="rId2"/>
    <p:sldLayoutId id="2147483690" r:id="rId3"/>
    <p:sldLayoutId id="2147483691" r:id="rId4"/>
    <p:sldLayoutId id="2147483692" r:id="rId5"/>
    <p:sldLayoutId id="2147483716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ransparent Deck"/>
          <p:cNvSpPr/>
          <p:nvPr/>
        </p:nvSpPr>
        <p:spPr bwMode="auto">
          <a:xfrm>
            <a:off x="3398205" y="854090"/>
            <a:ext cx="7328841" cy="46166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 Ref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549275" y="6356350"/>
            <a:ext cx="2562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B54FC-8FED-40AA-BD89-30FE731A98E4}" type="datetime1">
              <a:rPr lang="en-US" smtClean="0"/>
              <a:t>10/17/23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751263" y="6356350"/>
            <a:ext cx="3478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20353" y="6368225"/>
            <a:ext cx="2562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lussdiagramm: Verzögerung 6"/>
          <p:cNvSpPr/>
          <p:nvPr/>
        </p:nvSpPr>
        <p:spPr bwMode="auto">
          <a:xfrm>
            <a:off x="-4522" y="1494"/>
            <a:ext cx="443042" cy="6876785"/>
          </a:xfrm>
          <a:prstGeom prst="flowChartDelay">
            <a:avLst/>
          </a:prstGeom>
          <a:gradFill flip="none" rotWithShape="1">
            <a:gsLst>
              <a:gs pos="0">
                <a:srgbClr val="1F517F"/>
              </a:gs>
              <a:gs pos="100000">
                <a:srgbClr val="0E2844"/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de-DE" b="0" i="0" u="none" strike="noStrike" cap="none" normalizeH="0" baseline="0">
              <a:ln>
                <a:noFill/>
              </a:ln>
              <a:effectLst/>
              <a:latin typeface="Verdana Re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40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7" r:id="rId2"/>
    <p:sldLayoutId id="2147483686" r:id="rId3"/>
    <p:sldLayoutId id="2147483688" r:id="rId4"/>
    <p:sldLayoutId id="2147483693" r:id="rId5"/>
    <p:sldLayoutId id="2147483715" r:id="rId6"/>
    <p:sldLayoutId id="2147483710" r:id="rId7"/>
    <p:sldLayoutId id="2147483711" r:id="rId8"/>
    <p:sldLayoutId id="2147483712" r:id="rId9"/>
    <p:sldLayoutId id="2147483713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-1" y="-27086"/>
            <a:ext cx="10980739" cy="6912173"/>
          </a:xfrm>
          <a:prstGeom prst="rect">
            <a:avLst/>
          </a:prstGeom>
          <a:gradFill flip="none" rotWithShape="1">
            <a:gsLst>
              <a:gs pos="0">
                <a:srgbClr val="1F517F"/>
              </a:gs>
              <a:gs pos="100000">
                <a:srgbClr val="0E2844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 Re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69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94" r:id="rId2"/>
    <p:sldLayoutId id="2147483695" r:id="rId3"/>
    <p:sldLayoutId id="2147483696" r:id="rId4"/>
    <p:sldLayoutId id="2147483697" r:id="rId5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000" dirty="0" err="1"/>
              <a:t>Implementing</a:t>
            </a:r>
            <a:r>
              <a:rPr lang="de-DE" sz="4000"/>
              <a:t> </a:t>
            </a:r>
            <a:r>
              <a:rPr lang="de-DE" sz="4000" err="1"/>
              <a:t>Variational</a:t>
            </a:r>
            <a:r>
              <a:rPr lang="de-DE" sz="4000"/>
              <a:t> Quantum </a:t>
            </a:r>
            <a:r>
              <a:rPr lang="de-DE" sz="4000" err="1"/>
              <a:t>Algorithms</a:t>
            </a:r>
            <a:r>
              <a:rPr lang="de-DE" sz="4000"/>
              <a:t> </a:t>
            </a:r>
            <a:r>
              <a:rPr lang="de-DE" sz="4000" err="1"/>
              <a:t>as</a:t>
            </a:r>
            <a:r>
              <a:rPr lang="de-DE" sz="4000"/>
              <a:t> </a:t>
            </a:r>
            <a:r>
              <a:rPr lang="de-DE" sz="4000" err="1"/>
              <a:t>Compositions</a:t>
            </a:r>
            <a:r>
              <a:rPr lang="de-DE" sz="4000"/>
              <a:t> </a:t>
            </a:r>
            <a:r>
              <a:rPr lang="de-DE" sz="4000" err="1"/>
              <a:t>of</a:t>
            </a:r>
            <a:r>
              <a:rPr lang="de-DE" sz="4000"/>
              <a:t> </a:t>
            </a:r>
            <a:r>
              <a:rPr lang="de-DE" sz="4000" err="1"/>
              <a:t>Reusable</a:t>
            </a:r>
            <a:r>
              <a:rPr lang="de-DE" sz="4000"/>
              <a:t> Microservice-</a:t>
            </a:r>
            <a:r>
              <a:rPr lang="de-DE" sz="4000" err="1"/>
              <a:t>based</a:t>
            </a:r>
            <a:r>
              <a:rPr lang="de-DE" sz="4000"/>
              <a:t> Plugins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Matthias </a:t>
            </a:r>
            <a:r>
              <a:rPr lang="de-DE" err="1"/>
              <a:t>Weilinger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/>
              <a:t>st156232@stud.uni-stuttgart.de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3444238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97587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A2BA01-E92A-2A93-95E0-0D51CD0D2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Architecture and Implementation Decomposition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C5DBC5-5065-7F41-8015-23B3483C3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Decomposition into three plugins</a:t>
            </a:r>
          </a:p>
          <a:p>
            <a:pPr lvl="1"/>
            <a:r>
              <a:rPr lang="en-US" sz="1600" noProof="1"/>
              <a:t>Objective Function Plugin</a:t>
            </a:r>
          </a:p>
          <a:p>
            <a:pPr lvl="2"/>
            <a:r>
              <a:rPr lang="en-US" sz="1400" noProof="1"/>
              <a:t>Provide metadata</a:t>
            </a:r>
          </a:p>
          <a:p>
            <a:pPr lvl="2"/>
            <a:r>
              <a:rPr lang="en-US" sz="1400" noProof="1"/>
              <a:t>Gather hyperparameter</a:t>
            </a:r>
          </a:p>
          <a:p>
            <a:pPr lvl="2"/>
            <a:r>
              <a:rPr lang="en-US" sz="1400" noProof="1"/>
              <a:t>Calculate loss (and gradient)</a:t>
            </a:r>
          </a:p>
          <a:p>
            <a:pPr lvl="1"/>
            <a:r>
              <a:rPr lang="en-US" sz="1600" noProof="1"/>
              <a:t>Minimizer Plugin</a:t>
            </a:r>
          </a:p>
          <a:p>
            <a:pPr lvl="2"/>
            <a:r>
              <a:rPr lang="en-US" sz="1400" noProof="1"/>
              <a:t>Provide metadata</a:t>
            </a:r>
          </a:p>
          <a:p>
            <a:pPr lvl="2"/>
            <a:r>
              <a:rPr lang="en-US" sz="1400" noProof="1"/>
              <a:t>Gather hyperparameter</a:t>
            </a:r>
          </a:p>
          <a:p>
            <a:pPr lvl="2"/>
            <a:r>
              <a:rPr lang="en-US" sz="1400" noProof="1"/>
              <a:t>Minimizer objective function</a:t>
            </a:r>
          </a:p>
          <a:p>
            <a:pPr lvl="1"/>
            <a:r>
              <a:rPr lang="en-US" noProof="1"/>
              <a:t>Coordinator Plugin</a:t>
            </a:r>
          </a:p>
          <a:p>
            <a:pPr lvl="2"/>
            <a:r>
              <a:rPr lang="en-US" noProof="1"/>
              <a:t>Gather user input: plugins, input/target data</a:t>
            </a:r>
          </a:p>
          <a:p>
            <a:pPr lvl="2"/>
            <a:r>
              <a:rPr lang="en-US" noProof="1"/>
              <a:t>Coordinate minimization process</a:t>
            </a:r>
          </a:p>
          <a:p>
            <a:pPr lvl="2"/>
            <a:r>
              <a:rPr lang="en-US" noProof="1"/>
              <a:t>Present results to user</a:t>
            </a:r>
          </a:p>
          <a:p>
            <a:pPr marL="457200" lvl="1" indent="0">
              <a:buNone/>
            </a:pPr>
            <a:endParaRPr lang="en-US" noProof="1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95E6F13-6AA3-7EF5-D3A2-E43AAC29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3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36F8111-D5DD-AB31-53FA-72979C71B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Implementation Decomposition</a:t>
            </a: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077DDE0F-94F6-6FD0-4386-1EE770E54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905" y="1052736"/>
            <a:ext cx="7670800" cy="4191000"/>
          </a:xfr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07471F4-0FB0-58C5-10BA-56D22B63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8ECFA3-9207-EF69-E124-C7DAFCA0282A}"/>
              </a:ext>
            </a:extLst>
          </p:cNvPr>
          <p:cNvSpPr txBox="1"/>
          <p:nvPr/>
        </p:nvSpPr>
        <p:spPr>
          <a:xfrm>
            <a:off x="1108047" y="5602928"/>
            <a:ext cx="87646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 diagram showing plugin decomposition, plugin interfaces and their interactions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3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C62BB-6D35-9BA5-60C1-930E16F4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Implementation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59B810-F535-9C6E-928F-F26E5AF7B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Short-Running Interactions</a:t>
            </a:r>
          </a:p>
          <a:p>
            <a:pPr lvl="1"/>
            <a:r>
              <a:rPr lang="en-US" dirty="0"/>
              <a:t>Synchronous communication</a:t>
            </a:r>
          </a:p>
          <a:p>
            <a:r>
              <a:rPr lang="en-US" dirty="0"/>
              <a:t>Long-Running Interactions</a:t>
            </a:r>
          </a:p>
          <a:p>
            <a:pPr lvl="1"/>
            <a:r>
              <a:rPr lang="en-US" dirty="0"/>
              <a:t>Asynchronous interactions</a:t>
            </a:r>
          </a:p>
          <a:p>
            <a:pPr lvl="1"/>
            <a:r>
              <a:rPr lang="en-US" dirty="0"/>
              <a:t>Callback mechanism</a:t>
            </a:r>
          </a:p>
        </p:txBody>
      </p:sp>
    </p:spTree>
    <p:extLst>
      <p:ext uri="{BB962C8B-B14F-4D97-AF65-F5344CB8AC3E}">
        <p14:creationId xmlns:p14="http://schemas.microsoft.com/office/powerpoint/2010/main" val="89658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C62BB-6D35-9BA5-60C1-930E16F4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Implementation Interaction Endpoints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59B810-F535-9C6E-928F-F26E5AF7B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endpoints listed in the metadata of a plugin</a:t>
            </a:r>
          </a:p>
          <a:p>
            <a:r>
              <a:rPr lang="en-US" dirty="0"/>
              <a:t>Consist of type and URL</a:t>
            </a:r>
          </a:p>
          <a:p>
            <a:r>
              <a:rPr lang="en-US" dirty="0"/>
              <a:t>Every endpoint of a specific type is interchangeable with every other endpoint of the same type</a:t>
            </a:r>
          </a:p>
          <a:p>
            <a:r>
              <a:rPr lang="en-US" dirty="0"/>
              <a:t>Defined interaction endpoints types</a:t>
            </a:r>
          </a:p>
          <a:p>
            <a:pPr lvl="1"/>
            <a:r>
              <a:rPr lang="en-US" dirty="0"/>
              <a:t>OF: </a:t>
            </a:r>
            <a:r>
              <a:rPr lang="en-US" i="1" dirty="0" err="1"/>
              <a:t>calc_loss</a:t>
            </a:r>
            <a:r>
              <a:rPr lang="en-US" dirty="0"/>
              <a:t>, </a:t>
            </a:r>
            <a:r>
              <a:rPr lang="en-US" i="1" dirty="0" err="1"/>
              <a:t>calc_grad</a:t>
            </a:r>
            <a:r>
              <a:rPr lang="en-US" dirty="0"/>
              <a:t>, </a:t>
            </a:r>
            <a:r>
              <a:rPr lang="en-US" i="1" dirty="0" err="1"/>
              <a:t>calc_loss_and_grad</a:t>
            </a:r>
            <a:r>
              <a:rPr lang="en-US" dirty="0"/>
              <a:t>, </a:t>
            </a:r>
            <a:r>
              <a:rPr lang="en-US" i="1" dirty="0" err="1"/>
              <a:t>pass_data</a:t>
            </a:r>
            <a:endParaRPr lang="en-US" i="1" dirty="0"/>
          </a:p>
          <a:p>
            <a:pPr lvl="1"/>
            <a:r>
              <a:rPr lang="en-US" i="1" dirty="0"/>
              <a:t>Mi</a:t>
            </a:r>
            <a:r>
              <a:rPr lang="en-US" dirty="0"/>
              <a:t>nimizer: </a:t>
            </a:r>
            <a:r>
              <a:rPr lang="en-US" i="1" dirty="0"/>
              <a:t>minimization</a:t>
            </a:r>
          </a:p>
          <a:p>
            <a:pPr lvl="1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2234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C62BB-6D35-9BA5-60C1-930E16F4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Implementation Interaction Flow part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1D9E21-6E22-AC44-C698-5FAAE0575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5271" y="1039813"/>
            <a:ext cx="8729596" cy="5184775"/>
          </a:xfrm>
        </p:spPr>
      </p:pic>
    </p:spTree>
    <p:extLst>
      <p:ext uri="{BB962C8B-B14F-4D97-AF65-F5344CB8AC3E}">
        <p14:creationId xmlns:p14="http://schemas.microsoft.com/office/powerpoint/2010/main" val="348571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C62BB-6D35-9BA5-60C1-930E16F4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Implementation Interaction Flow part 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44CA8B-51DD-0DB6-38F3-F4047DE32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519" y="1092200"/>
            <a:ext cx="8801100" cy="5080000"/>
          </a:xfrm>
        </p:spPr>
      </p:pic>
    </p:spTree>
    <p:extLst>
      <p:ext uri="{BB962C8B-B14F-4D97-AF65-F5344CB8AC3E}">
        <p14:creationId xmlns:p14="http://schemas.microsoft.com/office/powerpoint/2010/main" val="109011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C62BB-6D35-9BA5-60C1-930E16F4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Implementation Interaction Flow part 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D1340B-94E5-D563-802C-10D96C95D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188" y="1210719"/>
            <a:ext cx="9783762" cy="4842962"/>
          </a:xfrm>
        </p:spPr>
      </p:pic>
    </p:spTree>
    <p:extLst>
      <p:ext uri="{BB962C8B-B14F-4D97-AF65-F5344CB8AC3E}">
        <p14:creationId xmlns:p14="http://schemas.microsoft.com/office/powerpoint/2010/main" val="24044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C62BB-6D35-9BA5-60C1-930E16F4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Implementation 2 Approaches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93DBE-4B3F-8D46-0F46-0FDEDA44E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context between endpoints of a plugin</a:t>
            </a:r>
          </a:p>
          <a:p>
            <a:r>
              <a:rPr lang="en-US" dirty="0"/>
              <a:t>Explain database and task ids </a:t>
            </a:r>
          </a:p>
        </p:txBody>
      </p:sp>
    </p:spTree>
    <p:extLst>
      <p:ext uri="{BB962C8B-B14F-4D97-AF65-F5344CB8AC3E}">
        <p14:creationId xmlns:p14="http://schemas.microsoft.com/office/powerpoint/2010/main" val="50612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C62BB-6D35-9BA5-60C1-930E16F4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Implementation 2 Approaches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93DBE-4B3F-8D46-0F46-0FDEDA44E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 that shows difference between </a:t>
            </a:r>
            <a:r>
              <a:rPr lang="en-US" dirty="0" err="1"/>
              <a:t>appraoches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47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 of the Work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on QHana and VGAs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Architecture and Implementation</a:t>
            </a:r>
          </a:p>
          <a:p>
            <a:r>
              <a:rPr lang="en-US" dirty="0"/>
              <a:t>Result Validation</a:t>
            </a:r>
          </a:p>
          <a:p>
            <a:r>
              <a:rPr lang="en-US" dirty="0"/>
              <a:t>What can we expect in the Future?</a:t>
            </a:r>
          </a:p>
          <a:p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D33CE9E-12F7-9CD0-409A-60A7BFCE9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2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Validation</a:t>
            </a:r>
          </a:p>
        </p:txBody>
      </p:sp>
    </p:spTree>
    <p:extLst>
      <p:ext uri="{BB962C8B-B14F-4D97-AF65-F5344CB8AC3E}">
        <p14:creationId xmlns:p14="http://schemas.microsoft.com/office/powerpoint/2010/main" val="410234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92AE42A-419B-5A3A-2B38-29CDA06F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Performance Benchmarks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A3FD94-5520-EAE2-70DD-4EC4B3E25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Compare 2 plugin-based implementatin appraoches</a:t>
            </a:r>
          </a:p>
          <a:p>
            <a:r>
              <a:rPr lang="en-DE" dirty="0"/>
              <a:t>Jupyter Notebook implementation as ground truth comparison</a:t>
            </a:r>
          </a:p>
          <a:p>
            <a:r>
              <a:rPr lang="en-DE" dirty="0"/>
              <a:t>Use different datasets with increasing number of data points and feature</a:t>
            </a:r>
          </a:p>
          <a:p>
            <a:r>
              <a:rPr lang="en-DE" dirty="0"/>
              <a:t>Use ridge-loss and scipy plugins</a:t>
            </a:r>
          </a:p>
          <a:p>
            <a:r>
              <a:rPr lang="en-DE" dirty="0"/>
              <a:t>Objective Function evaluation is main contributor to performance</a:t>
            </a:r>
          </a:p>
          <a:p>
            <a:endParaRPr lang="en-DE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0B8AA0D-F9A9-69D8-40C6-2F57CBB9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E3DE91-A4A5-449A-C8D9-5F564A36C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193" y="3456139"/>
            <a:ext cx="5254352" cy="28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2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CD19701-4082-D09A-1C4D-D6AE7C11D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Performance Benchmarks</a:t>
            </a:r>
          </a:p>
        </p:txBody>
      </p:sp>
      <p:pic>
        <p:nvPicPr>
          <p:cNvPr id="10" name="Content Placeholder 5" descr="Time it takes for a single call to the calc_loss endpoint of the ridge-loss plugin for&#10;different dataset sizes for the decoupled plugin-based implementation approach.">
            <a:extLst>
              <a:ext uri="{FF2B5EF4-FFF2-40B4-BE49-F238E27FC236}">
                <a16:creationId xmlns:a16="http://schemas.microsoft.com/office/drawing/2014/main" id="{4E97945E-D657-9712-A830-7C7317F77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722" y="1004715"/>
            <a:ext cx="8641291" cy="5184775"/>
          </a:xfr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6E6AD230-10DB-ABBE-A241-6A920179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6C465-CEAF-6ECA-955B-BD2EFE3E2294}"/>
              </a:ext>
            </a:extLst>
          </p:cNvPr>
          <p:cNvSpPr txBox="1"/>
          <p:nvPr/>
        </p:nvSpPr>
        <p:spPr>
          <a:xfrm>
            <a:off x="2446458" y="6210130"/>
            <a:ext cx="6087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it takes for a single call to the </a:t>
            </a:r>
            <a:r>
              <a:rPr lang="en-GB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calc_loss</a:t>
            </a:r>
            <a:r>
              <a:rPr lang="en-GB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endpoint of the ridge-loss plugin for</a:t>
            </a:r>
          </a:p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dataset sizes for the decoupled plugin-based implementation approach.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46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4A041F3-D6AF-183E-EAEE-6865526A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Performance Benchmarks</a:t>
            </a:r>
          </a:p>
        </p:txBody>
      </p:sp>
      <p:pic>
        <p:nvPicPr>
          <p:cNvPr id="7" name="Content Placeholder 7" descr="A graph with green and blue bars&#10;&#10;Description automatically generated">
            <a:extLst>
              <a:ext uri="{FF2B5EF4-FFF2-40B4-BE49-F238E27FC236}">
                <a16:creationId xmlns:a16="http://schemas.microsoft.com/office/drawing/2014/main" id="{895AF709-277D-799A-53A8-CD6E352AF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722" y="980529"/>
            <a:ext cx="8641291" cy="5184775"/>
          </a:xfr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F081F64-C98F-B1D1-06B3-F2F6060F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8C879D-3EFC-AE19-1886-72008FE10A5F}"/>
              </a:ext>
            </a:extLst>
          </p:cNvPr>
          <p:cNvSpPr txBox="1"/>
          <p:nvPr/>
        </p:nvSpPr>
        <p:spPr>
          <a:xfrm>
            <a:off x="2446458" y="6210130"/>
            <a:ext cx="607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it takes for a single call to the </a:t>
            </a:r>
            <a:r>
              <a:rPr lang="en-GB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calc_loss</a:t>
            </a:r>
            <a:r>
              <a:rPr lang="en-GB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endpoint of the ridge-loss plugin for</a:t>
            </a:r>
          </a:p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dataset sizes for the integrated plugin-based implementation approach.</a:t>
            </a:r>
          </a:p>
        </p:txBody>
      </p:sp>
    </p:spTree>
    <p:extLst>
      <p:ext uri="{BB962C8B-B14F-4D97-AF65-F5344CB8AC3E}">
        <p14:creationId xmlns:p14="http://schemas.microsoft.com/office/powerpoint/2010/main" val="308831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76121E2-B0E9-7528-5D09-1FC73CD8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Performance Benchmarks</a:t>
            </a:r>
          </a:p>
        </p:txBody>
      </p:sp>
      <p:pic>
        <p:nvPicPr>
          <p:cNvPr id="10" name="Content Placeholder 6" descr="A graph with a line and a number of data points&#10;&#10;Description automatically generated">
            <a:extLst>
              <a:ext uri="{FF2B5EF4-FFF2-40B4-BE49-F238E27FC236}">
                <a16:creationId xmlns:a16="http://schemas.microsoft.com/office/drawing/2014/main" id="{7A46441F-F99D-BABD-DC0C-28D4A8960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423" y="1039813"/>
            <a:ext cx="8641291" cy="5184775"/>
          </a:xfr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561367F-C514-DF87-C392-CA1D669E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D4552-CF40-D0CB-1F62-972D9532FF89}"/>
              </a:ext>
            </a:extLst>
          </p:cNvPr>
          <p:cNvSpPr txBox="1"/>
          <p:nvPr/>
        </p:nvSpPr>
        <p:spPr>
          <a:xfrm>
            <a:off x="2105993" y="6210130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Comparison of the total time it takes to get the loss value across different implementations, including the </a:t>
            </a:r>
            <a:r>
              <a:rPr lang="en-GB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Jupyter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Notebook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171875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E3B66E-33DE-7BFE-31A1-5BC980414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</p:spPr>
        <p:txBody>
          <a:bodyPr/>
          <a:lstStyle/>
          <a:p>
            <a:r>
              <a:rPr lang="en-DE" dirty="0"/>
              <a:t>Performance Benchmarks</a:t>
            </a:r>
          </a:p>
        </p:txBody>
      </p:sp>
      <p:pic>
        <p:nvPicPr>
          <p:cNvPr id="7" name="Content Placeholder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07F55C07-4116-5C69-2E54-07463F959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423" y="1039813"/>
            <a:ext cx="8641291" cy="5184775"/>
          </a:xfr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640D796-0002-8CCE-448B-9FAB41790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C10D17-B8C0-57A7-8134-F28657991917}"/>
              </a:ext>
            </a:extLst>
          </p:cNvPr>
          <p:cNvSpPr txBox="1"/>
          <p:nvPr/>
        </p:nvSpPr>
        <p:spPr>
          <a:xfrm>
            <a:off x="2105993" y="6210130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Comparison of the time the actual loss calculation takes across different implementations,</a:t>
            </a:r>
          </a:p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including the </a:t>
            </a:r>
            <a:r>
              <a:rPr lang="en-GB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Jupyter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Notebook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126645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65F2B-DF8F-1582-F2F7-B5E37C756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</p:spPr>
        <p:txBody>
          <a:bodyPr/>
          <a:lstStyle/>
          <a:p>
            <a:r>
              <a:rPr lang="en-DE" dirty="0"/>
              <a:t>Problem: Overhead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9FC0B-D60D-4753-C9E3-C63389AFF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</p:spPr>
        <p:txBody>
          <a:bodyPr/>
          <a:lstStyle/>
          <a:p>
            <a:r>
              <a:rPr lang="en-DE" dirty="0"/>
              <a:t>Significant database and network latencies</a:t>
            </a:r>
          </a:p>
          <a:p>
            <a:r>
              <a:rPr lang="en-DE" dirty="0"/>
              <a:t>Can not decrease network latency</a:t>
            </a:r>
          </a:p>
          <a:p>
            <a:pPr lvl="1"/>
            <a:r>
              <a:rPr lang="en-DE" dirty="0"/>
              <a:t>Decoupled approach sends minimal data already</a:t>
            </a:r>
          </a:p>
          <a:p>
            <a:pPr lvl="1"/>
            <a:r>
              <a:rPr lang="en-DE" dirty="0"/>
              <a:t>Integrated approach needs all the data on every call</a:t>
            </a:r>
          </a:p>
          <a:p>
            <a:pPr marL="0" indent="0" algn="ctr">
              <a:buNone/>
            </a:pPr>
            <a:endParaRPr lang="en-DE" sz="2800" dirty="0"/>
          </a:p>
          <a:p>
            <a:pPr marL="0" indent="0" algn="ctr">
              <a:buNone/>
            </a:pPr>
            <a:r>
              <a:rPr lang="en-DE" sz="2800" dirty="0">
                <a:solidFill>
                  <a:srgbClr val="FF0000"/>
                </a:solidFill>
              </a:rPr>
              <a:t>Cache database lookups in decoupled approach (version 1)</a:t>
            </a:r>
          </a:p>
          <a:p>
            <a:r>
              <a:rPr lang="en-DE" sz="2000" dirty="0"/>
              <a:t>Input and target data and hyperparameters do not change during minimization</a:t>
            </a:r>
          </a:p>
          <a:p>
            <a:r>
              <a:rPr lang="en-DE" sz="2000" dirty="0"/>
              <a:t>Flask-Caching adds caching support for constant data</a:t>
            </a:r>
          </a:p>
          <a:p>
            <a:r>
              <a:rPr lang="en-DE" sz="2000" dirty="0"/>
              <a:t>Only single call to database nescasarry, then data will stay in memory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2FE3D-3CB1-7BFA-3916-2F1BB754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83AD-BE17-692C-FD2E-C8C5A0213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</p:spPr>
        <p:txBody>
          <a:bodyPr/>
          <a:lstStyle/>
          <a:p>
            <a:r>
              <a:rPr lang="en-DE" dirty="0"/>
              <a:t>Performance Benchmarks witch Caching</a:t>
            </a:r>
          </a:p>
        </p:txBody>
      </p:sp>
      <p:pic>
        <p:nvPicPr>
          <p:cNvPr id="3" name="Content Placeholder 6" descr="A graph of a number of data points&#10;&#10;Description automatically generated">
            <a:extLst>
              <a:ext uri="{FF2B5EF4-FFF2-40B4-BE49-F238E27FC236}">
                <a16:creationId xmlns:a16="http://schemas.microsoft.com/office/drawing/2014/main" id="{865E5938-2EFA-D590-617C-A010D7213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423" y="1039813"/>
            <a:ext cx="8641291" cy="51847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2B1D7-9FC8-7D68-B930-2D576F23C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50512-FA55-4DC1-5425-1DB4A0BF6FB1}"/>
              </a:ext>
            </a:extLst>
          </p:cNvPr>
          <p:cNvSpPr txBox="1"/>
          <p:nvPr/>
        </p:nvSpPr>
        <p:spPr>
          <a:xfrm>
            <a:off x="2572833" y="6176810"/>
            <a:ext cx="6114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it takes for a single call to the </a:t>
            </a:r>
            <a:r>
              <a:rPr lang="en-GB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calc_loss</a:t>
            </a:r>
            <a:r>
              <a:rPr lang="en-GB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endpoint of the ridge-loss plugin for</a:t>
            </a:r>
          </a:p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dataset sizes with caching.</a:t>
            </a:r>
          </a:p>
        </p:txBody>
      </p:sp>
    </p:spTree>
    <p:extLst>
      <p:ext uri="{BB962C8B-B14F-4D97-AF65-F5344CB8AC3E}">
        <p14:creationId xmlns:p14="http://schemas.microsoft.com/office/powerpoint/2010/main" val="367574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F8924-6B33-1357-520D-5D295B58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</p:spPr>
        <p:txBody>
          <a:bodyPr/>
          <a:lstStyle/>
          <a:p>
            <a:r>
              <a:rPr lang="en-DE" dirty="0"/>
              <a:t>Performance Benchmarks witch Caching</a:t>
            </a:r>
          </a:p>
        </p:txBody>
      </p:sp>
      <p:pic>
        <p:nvPicPr>
          <p:cNvPr id="3" name="Content Placeholder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2650758-EC41-1ECF-A4A9-CA50534C9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423" y="1039813"/>
            <a:ext cx="8641291" cy="51847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D87BA-9B77-BB47-9F3C-11F09E39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A9CC5-B77D-F6CF-4B95-40395768C8BF}"/>
              </a:ext>
            </a:extLst>
          </p:cNvPr>
          <p:cNvSpPr txBox="1"/>
          <p:nvPr/>
        </p:nvSpPr>
        <p:spPr>
          <a:xfrm>
            <a:off x="2119017" y="6176810"/>
            <a:ext cx="7021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Comparison of the total time it takes to get the loss value across different implementations, including a cached version of the first plugin-based implementation approach.</a:t>
            </a:r>
          </a:p>
        </p:txBody>
      </p:sp>
    </p:spTree>
    <p:extLst>
      <p:ext uri="{BB962C8B-B14F-4D97-AF65-F5344CB8AC3E}">
        <p14:creationId xmlns:p14="http://schemas.microsoft.com/office/powerpoint/2010/main" val="196598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7F13-4A1C-13DA-9824-1FB1E668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</p:spPr>
        <p:txBody>
          <a:bodyPr/>
          <a:lstStyle/>
          <a:p>
            <a:r>
              <a:rPr lang="en-DE" dirty="0"/>
              <a:t>Performance Benchmarks witch Caching</a:t>
            </a:r>
          </a:p>
        </p:txBody>
      </p:sp>
      <p:pic>
        <p:nvPicPr>
          <p:cNvPr id="3" name="Content Placeholder 6" descr="A graph of a number of data points&#10;&#10;Description automatically generated">
            <a:extLst>
              <a:ext uri="{FF2B5EF4-FFF2-40B4-BE49-F238E27FC236}">
                <a16:creationId xmlns:a16="http://schemas.microsoft.com/office/drawing/2014/main" id="{2E14AC38-6AD7-F4FB-C452-4696F1BE4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423" y="1039813"/>
            <a:ext cx="8641291" cy="51847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F1831-50D0-5B41-7484-CE489936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92E9A-48D5-F91E-8BD8-50B5920F8947}"/>
              </a:ext>
            </a:extLst>
          </p:cNvPr>
          <p:cNvSpPr txBox="1"/>
          <p:nvPr/>
        </p:nvSpPr>
        <p:spPr>
          <a:xfrm>
            <a:off x="2504177" y="6176810"/>
            <a:ext cx="6251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Comparison of the total time it takes to complete the minimization process across</a:t>
            </a:r>
          </a:p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implementations.</a:t>
            </a:r>
          </a:p>
        </p:txBody>
      </p:sp>
    </p:spTree>
    <p:extLst>
      <p:ext uri="{BB962C8B-B14F-4D97-AF65-F5344CB8AC3E}">
        <p14:creationId xmlns:p14="http://schemas.microsoft.com/office/powerpoint/2010/main" val="201700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49593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205F-DB06-124C-15CA-539096E33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</p:spPr>
        <p:txBody>
          <a:bodyPr/>
          <a:lstStyle/>
          <a:p>
            <a:r>
              <a:rPr lang="en-DE" dirty="0"/>
              <a:t>Performance Bencharks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F703-D571-B6E4-07FA-46DD55FB9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</p:spPr>
        <p:txBody>
          <a:bodyPr/>
          <a:lstStyle/>
          <a:p>
            <a:r>
              <a:rPr lang="en-DE" dirty="0"/>
              <a:t>Compared 3 plugin-based approaches and a Jupyter Notebook implementation</a:t>
            </a:r>
          </a:p>
          <a:p>
            <a:r>
              <a:rPr lang="en-DE" dirty="0"/>
              <a:t>Significant database and network latencies without caching</a:t>
            </a:r>
          </a:p>
          <a:p>
            <a:r>
              <a:rPr lang="en-DE" dirty="0"/>
              <a:t>Caching significantly reduces database latencies</a:t>
            </a:r>
          </a:p>
          <a:p>
            <a:r>
              <a:rPr lang="en-DE" dirty="0"/>
              <a:t>Network latency can not be further reduced</a:t>
            </a:r>
          </a:p>
          <a:p>
            <a:r>
              <a:rPr lang="en-DE" dirty="0"/>
              <a:t>Decoupled approach with caching shows competetive performance</a:t>
            </a:r>
          </a:p>
          <a:p>
            <a:r>
              <a:rPr lang="en-DE" dirty="0"/>
              <a:t>In context of VQAs the latencies deminish because of loss calucation times orders of magnitude longer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B916-03DA-FEAD-709E-168E11CB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5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391DC-2112-38B8-56EB-30A1E2C63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</p:spPr>
        <p:txBody>
          <a:bodyPr/>
          <a:lstStyle/>
          <a:p>
            <a:r>
              <a:rPr lang="en-GB" dirty="0"/>
              <a:t>Interchangeability</a:t>
            </a:r>
            <a:r>
              <a:rPr lang="en-DE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D1CF4-D48B-EDED-D173-9A8F437D6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</p:spPr>
        <p:txBody>
          <a:bodyPr/>
          <a:lstStyle/>
          <a:p>
            <a:r>
              <a:rPr lang="en-DE" dirty="0"/>
              <a:t>Implemented different plugins with different functionalities</a:t>
            </a:r>
          </a:p>
          <a:p>
            <a:r>
              <a:rPr lang="en-DE" dirty="0"/>
              <a:t>All plugins adhere to the proposed standards without a problem</a:t>
            </a:r>
          </a:p>
          <a:p>
            <a:r>
              <a:rPr lang="en-DE" dirty="0"/>
              <a:t>Standards are designed to allow for </a:t>
            </a:r>
            <a:r>
              <a:rPr lang="en-GB" dirty="0"/>
              <a:t>interchangeability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>
              <a:buFont typeface="Wingdings" pitchFamily="2" charset="2"/>
              <a:buChar char="Ø"/>
            </a:pPr>
            <a:r>
              <a:rPr lang="en-GB" dirty="0"/>
              <a:t>New plugins can adhere to the standards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New plugins are interchangeable as well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3371-1EFF-A5BD-7D17-82F94C1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F4CAA-F56A-E5FE-84B1-967B2A5C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69" y="2636912"/>
            <a:ext cx="7772400" cy="13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7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8E146-8E0B-000F-0A8A-F840DD5A5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</p:spPr>
        <p:txBody>
          <a:bodyPr/>
          <a:lstStyle/>
          <a:p>
            <a:r>
              <a:rPr lang="en-DE" dirty="0"/>
              <a:t>Developer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0317D-D6DE-4503-5C90-DEEEEDC3B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</p:spPr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68D68-ED74-07DC-C2FA-C828AF7C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3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Outlook</a:t>
            </a:r>
          </a:p>
        </p:txBody>
      </p:sp>
    </p:spTree>
    <p:extLst>
      <p:ext uri="{BB962C8B-B14F-4D97-AF65-F5344CB8AC3E}">
        <p14:creationId xmlns:p14="http://schemas.microsoft.com/office/powerpoint/2010/main" val="156151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7D442-6779-A78B-C764-D38E6DCCB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</p:spPr>
        <p:txBody>
          <a:bodyPr/>
          <a:lstStyle/>
          <a:p>
            <a:r>
              <a:rPr lang="en-DE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143DE-16BB-4912-D08F-7C76CC8F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</p:spPr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8DCD6-017B-B178-B9F6-CA0FA468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9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listening.</a:t>
            </a:r>
            <a:br>
              <a:rPr lang="en-US" dirty="0"/>
            </a:br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18852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3553DE7-3895-C8F3-5CD4-A4A74510B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What is QHana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624BCD8-CB52-0CD5-D6C9-4BB512322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42502A8F-4DB1-9F57-4A2A-CBAD3A3B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9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Varitional</a:t>
            </a:r>
            <a:r>
              <a:rPr lang="de-DE" dirty="0"/>
              <a:t> Quantum </a:t>
            </a:r>
            <a:r>
              <a:rPr lang="en-US" dirty="0"/>
              <a:t>Algorithm</a:t>
            </a:r>
            <a:r>
              <a:rPr lang="de-DE" dirty="0"/>
              <a:t> (VQA)?</a:t>
            </a:r>
          </a:p>
        </p:txBody>
      </p:sp>
      <p:sp>
        <p:nvSpPr>
          <p:cNvPr id="80" name="Slide Number Placeholder 3">
            <a:extLst>
              <a:ext uri="{FF2B5EF4-FFF2-40B4-BE49-F238E27FC236}">
                <a16:creationId xmlns:a16="http://schemas.microsoft.com/office/drawing/2014/main" id="{9E3528EA-0528-09A8-C713-57DC35AB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Graphic 2" descr="Monitor with solid fill">
            <a:extLst>
              <a:ext uri="{FF2B5EF4-FFF2-40B4-BE49-F238E27FC236}">
                <a16:creationId xmlns:a16="http://schemas.microsoft.com/office/drawing/2014/main" id="{D8D2EFD6-0DE3-AD25-08E6-2D18803A7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9074" y="2147321"/>
            <a:ext cx="2664296" cy="26642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F466FDD-13B9-0C89-AB0B-1AA2E40050A9}"/>
              </a:ext>
            </a:extLst>
          </p:cNvPr>
          <p:cNvGrpSpPr/>
          <p:nvPr/>
        </p:nvGrpSpPr>
        <p:grpSpPr>
          <a:xfrm>
            <a:off x="7218561" y="2147321"/>
            <a:ext cx="2664296" cy="2664296"/>
            <a:chOff x="4446253" y="2636912"/>
            <a:chExt cx="2664296" cy="2664296"/>
          </a:xfrm>
        </p:grpSpPr>
        <p:pic>
          <p:nvPicPr>
            <p:cNvPr id="9" name="Graphic 8" descr="Monitor with solid fill">
              <a:extLst>
                <a:ext uri="{FF2B5EF4-FFF2-40B4-BE49-F238E27FC236}">
                  <a16:creationId xmlns:a16="http://schemas.microsoft.com/office/drawing/2014/main" id="{991A081B-8E38-5BF0-7C08-18C098FCC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6253" y="2636912"/>
              <a:ext cx="2664296" cy="2664296"/>
            </a:xfrm>
            <a:prstGeom prst="rect">
              <a:avLst/>
            </a:prstGeom>
          </p:spPr>
        </p:pic>
        <p:pic>
          <p:nvPicPr>
            <p:cNvPr id="7" name="Graphic 6" descr="Atom outline">
              <a:extLst>
                <a:ext uri="{FF2B5EF4-FFF2-40B4-BE49-F238E27FC236}">
                  <a16:creationId xmlns:a16="http://schemas.microsoft.com/office/drawing/2014/main" id="{D620C5BA-B468-EF1C-EE77-6BFE113BD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1201" y="3151820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9D43CCE-EED8-B6A9-4A4E-C104D42E9547}"/>
              </a:ext>
            </a:extLst>
          </p:cNvPr>
          <p:cNvSpPr txBox="1"/>
          <p:nvPr/>
        </p:nvSpPr>
        <p:spPr>
          <a:xfrm>
            <a:off x="4542751" y="3035654"/>
            <a:ext cx="1413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Optimizer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6B005-DEDD-0957-6696-CE99B3710118}"/>
              </a:ext>
            </a:extLst>
          </p:cNvPr>
          <p:cNvSpPr txBox="1"/>
          <p:nvPr/>
        </p:nvSpPr>
        <p:spPr>
          <a:xfrm>
            <a:off x="8180763" y="3475512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4895C15-AF04-5DBA-19BC-F2CA00C6082B}"/>
              </a:ext>
            </a:extLst>
          </p:cNvPr>
          <p:cNvCxnSpPr>
            <a:cxnSpLocks/>
          </p:cNvCxnSpPr>
          <p:nvPr/>
        </p:nvCxnSpPr>
        <p:spPr>
          <a:xfrm flipV="1">
            <a:off x="5299958" y="1972945"/>
            <a:ext cx="0" cy="568591"/>
          </a:xfrm>
          <a:prstGeom prst="line">
            <a:avLst/>
          </a:prstGeom>
          <a:ln w="25400">
            <a:tailEnd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BB8842-976C-F069-C370-73FE00F5E944}"/>
              </a:ext>
            </a:extLst>
          </p:cNvPr>
          <p:cNvCxnSpPr>
            <a:cxnSpLocks/>
          </p:cNvCxnSpPr>
          <p:nvPr/>
        </p:nvCxnSpPr>
        <p:spPr>
          <a:xfrm>
            <a:off x="5297226" y="1983745"/>
            <a:ext cx="3322695" cy="0"/>
          </a:xfrm>
          <a:prstGeom prst="line">
            <a:avLst/>
          </a:prstGeom>
          <a:ln w="25400">
            <a:tailEnd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0082E4-B003-AF48-D5E8-95D04E22CCBD}"/>
              </a:ext>
            </a:extLst>
          </p:cNvPr>
          <p:cNvCxnSpPr>
            <a:cxnSpLocks/>
          </p:cNvCxnSpPr>
          <p:nvPr/>
        </p:nvCxnSpPr>
        <p:spPr>
          <a:xfrm>
            <a:off x="8609594" y="1972727"/>
            <a:ext cx="0" cy="56880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51F9B96-A367-B87D-FED5-8D1662A49357}"/>
              </a:ext>
            </a:extLst>
          </p:cNvPr>
          <p:cNvCxnSpPr>
            <a:cxnSpLocks/>
          </p:cNvCxnSpPr>
          <p:nvPr/>
        </p:nvCxnSpPr>
        <p:spPr>
          <a:xfrm flipV="1">
            <a:off x="8537586" y="4350872"/>
            <a:ext cx="0" cy="568591"/>
          </a:xfrm>
          <a:prstGeom prst="line">
            <a:avLst/>
          </a:prstGeom>
          <a:ln w="25400">
            <a:tailEnd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23DBDD-2569-A073-986B-8E6BF5289E7F}"/>
              </a:ext>
            </a:extLst>
          </p:cNvPr>
          <p:cNvCxnSpPr>
            <a:cxnSpLocks/>
          </p:cNvCxnSpPr>
          <p:nvPr/>
        </p:nvCxnSpPr>
        <p:spPr>
          <a:xfrm>
            <a:off x="5297226" y="4930481"/>
            <a:ext cx="3240360" cy="0"/>
          </a:xfrm>
          <a:prstGeom prst="line">
            <a:avLst/>
          </a:prstGeom>
          <a:ln w="25400">
            <a:tailEnd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BD8EE8E-FB81-74AC-9C73-CD79E6FAFFA2}"/>
              </a:ext>
            </a:extLst>
          </p:cNvPr>
          <p:cNvCxnSpPr>
            <a:cxnSpLocks/>
          </p:cNvCxnSpPr>
          <p:nvPr/>
        </p:nvCxnSpPr>
        <p:spPr>
          <a:xfrm flipV="1">
            <a:off x="5306196" y="4426425"/>
            <a:ext cx="0" cy="49303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1064CC6-1E31-7706-80FB-1FC1E57D9C45}"/>
              </a:ext>
            </a:extLst>
          </p:cNvPr>
          <p:cNvSpPr txBox="1"/>
          <p:nvPr/>
        </p:nvSpPr>
        <p:spPr>
          <a:xfrm>
            <a:off x="5729274" y="1577810"/>
            <a:ext cx="260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 parameters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6CAB2D-3A2C-F13A-37FA-A32A9F824696}"/>
              </a:ext>
            </a:extLst>
          </p:cNvPr>
          <p:cNvSpPr txBox="1"/>
          <p:nvPr/>
        </p:nvSpPr>
        <p:spPr>
          <a:xfrm>
            <a:off x="5988915" y="4911551"/>
            <a:ext cx="1573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eturn loss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E150ED03-0C62-0C3D-5E27-08FA35112EEE}"/>
              </a:ext>
            </a:extLst>
          </p:cNvPr>
          <p:cNvSpPr/>
          <p:nvPr/>
        </p:nvSpPr>
        <p:spPr>
          <a:xfrm>
            <a:off x="3690169" y="1340768"/>
            <a:ext cx="6336704" cy="4392488"/>
          </a:xfrm>
          <a:prstGeom prst="round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3F9D4F-20C8-11BB-E7D7-5209B7142857}"/>
              </a:ext>
            </a:extLst>
          </p:cNvPr>
          <p:cNvSpPr txBox="1"/>
          <p:nvPr/>
        </p:nvSpPr>
        <p:spPr>
          <a:xfrm>
            <a:off x="5924474" y="5765709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Hybrid Loop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94C9605-EF8E-D8ED-E42E-219031CCC0E2}"/>
              </a:ext>
            </a:extLst>
          </p:cNvPr>
          <p:cNvSpPr txBox="1"/>
          <p:nvPr/>
        </p:nvSpPr>
        <p:spPr>
          <a:xfrm>
            <a:off x="798738" y="1819663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0511F03-7DA1-DD8E-31BA-4C98CC0BC2D8}"/>
              </a:ext>
            </a:extLst>
          </p:cNvPr>
          <p:cNvSpPr txBox="1"/>
          <p:nvPr/>
        </p:nvSpPr>
        <p:spPr>
          <a:xfrm>
            <a:off x="737841" y="2236140"/>
            <a:ext cx="196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Weights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1D5BFF7-40D3-5B61-3421-199C1E386AC0}"/>
              </a:ext>
            </a:extLst>
          </p:cNvPr>
          <p:cNvSpPr txBox="1"/>
          <p:nvPr/>
        </p:nvSpPr>
        <p:spPr>
          <a:xfrm>
            <a:off x="739608" y="2662229"/>
            <a:ext cx="1890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 Function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6B44132-2CA0-7DEE-8A0B-488B1872F0C9}"/>
              </a:ext>
            </a:extLst>
          </p:cNvPr>
          <p:cNvSpPr txBox="1"/>
          <p:nvPr/>
        </p:nvSpPr>
        <p:spPr>
          <a:xfrm>
            <a:off x="847886" y="4311386"/>
            <a:ext cx="1497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Minimized</a:t>
            </a:r>
          </a:p>
          <a:p>
            <a:pPr algn="ctr"/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Weights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F3BAE2-077F-3B69-04AA-45D9283AFD46}"/>
              </a:ext>
            </a:extLst>
          </p:cNvPr>
          <p:cNvCxnSpPr>
            <a:cxnSpLocks/>
          </p:cNvCxnSpPr>
          <p:nvPr/>
        </p:nvCxnSpPr>
        <p:spPr>
          <a:xfrm>
            <a:off x="2633295" y="2492896"/>
            <a:ext cx="984866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D27D201-D20C-95CD-7C38-742F82785AAE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2344899" y="4726884"/>
            <a:ext cx="1273262" cy="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14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VQA is an Optimization Problem!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Minimizer</a:t>
            </a:r>
          </a:p>
          <a:p>
            <a:pPr lvl="1"/>
            <a:r>
              <a:rPr lang="en-US" dirty="0"/>
              <a:t>Requires hyperparameters</a:t>
            </a:r>
          </a:p>
          <a:p>
            <a:pPr lvl="1"/>
            <a:r>
              <a:rPr lang="en-US" dirty="0"/>
              <a:t>Minimizes a loss value (e.g., with Gradient Descent)</a:t>
            </a:r>
          </a:p>
          <a:p>
            <a:pPr lvl="1"/>
            <a:r>
              <a:rPr lang="en-US" dirty="0"/>
              <a:t>Repeatedly reevaluates objective function with updates weights</a:t>
            </a:r>
          </a:p>
          <a:p>
            <a:r>
              <a:rPr lang="en-US" dirty="0"/>
              <a:t>Objective Function</a:t>
            </a:r>
          </a:p>
          <a:p>
            <a:pPr lvl="1"/>
            <a:r>
              <a:rPr lang="en-US" dirty="0"/>
              <a:t>Requires hyperparameters, data, target data, weights</a:t>
            </a:r>
          </a:p>
          <a:p>
            <a:pPr lvl="1"/>
            <a:r>
              <a:rPr lang="en-US" dirty="0"/>
              <a:t>Calculates Loss</a:t>
            </a:r>
          </a:p>
          <a:p>
            <a:pPr lvl="1"/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BCD768D-5463-F3CE-1F92-4B26B148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45EF62-5E6E-CE8E-2570-3EB8409C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Statement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69733A-4416-AC0F-BBA8-D60B8FB92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How can we </a:t>
            </a:r>
            <a:r>
              <a:rPr lang="en-GB" b="1" dirty="0"/>
              <a:t>design</a:t>
            </a:r>
            <a:r>
              <a:rPr lang="en-GB" dirty="0"/>
              <a:t> and </a:t>
            </a:r>
            <a:r>
              <a:rPr lang="en-GB" b="1" dirty="0"/>
              <a:t>implement</a:t>
            </a:r>
            <a:r>
              <a:rPr lang="en-GB" dirty="0"/>
              <a:t> a modular framework within QHana that allows components of optimization algorithms, specifically objective and minimization functions, to be implemented as </a:t>
            </a:r>
            <a:r>
              <a:rPr lang="en-GB" b="1" dirty="0"/>
              <a:t>distinct</a:t>
            </a:r>
            <a:r>
              <a:rPr lang="en-GB" dirty="0"/>
              <a:t>, </a:t>
            </a:r>
            <a:r>
              <a:rPr lang="en-GB" b="1" dirty="0"/>
              <a:t>interchangeable</a:t>
            </a:r>
            <a:r>
              <a:rPr lang="en-GB" dirty="0"/>
              <a:t> </a:t>
            </a:r>
            <a:r>
              <a:rPr lang="en-GB" b="1" dirty="0"/>
              <a:t>plugins</a:t>
            </a:r>
            <a:r>
              <a:rPr lang="en-GB" dirty="0"/>
              <a:t>? </a:t>
            </a:r>
          </a:p>
          <a:p>
            <a:pPr marL="0" indent="0" algn="ctr">
              <a:buNone/>
            </a:pPr>
            <a:r>
              <a:rPr lang="en-GB" dirty="0"/>
              <a:t>Furthermore, how can these plugins be structured to </a:t>
            </a:r>
            <a:r>
              <a:rPr lang="en-GB" b="1" dirty="0"/>
              <a:t>communicate</a:t>
            </a:r>
            <a:r>
              <a:rPr lang="en-GB" dirty="0"/>
              <a:t> and </a:t>
            </a:r>
            <a:r>
              <a:rPr lang="en-GB" b="1" dirty="0"/>
              <a:t>collaborate</a:t>
            </a:r>
            <a:r>
              <a:rPr lang="en-GB" dirty="0"/>
              <a:t> seamlessly, especially in the context of VQAs?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E5633EA-3202-E784-C466-A32169A9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45EF62-5E6E-CE8E-2570-3EB8409C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</a:t>
            </a:r>
            <a:r>
              <a:rPr lang="en-GB" dirty="0"/>
              <a:t>h</a:t>
            </a:r>
            <a:r>
              <a:rPr lang="en-DE" dirty="0"/>
              <a:t>ana Demo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69733A-4416-AC0F-BBA8-D60B8FB92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E5633EA-3202-E784-C466-A32169A9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3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45EF62-5E6E-CE8E-2570-3EB8409C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lang="en-D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69733A-4416-AC0F-BBA8-D60B8FB92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Architecture Description with UML Diagrams</a:t>
            </a:r>
          </a:p>
          <a:p>
            <a:r>
              <a:rPr lang="en-DE" dirty="0"/>
              <a:t>Implemenation of system into Q</a:t>
            </a:r>
            <a:r>
              <a:rPr lang="en-GB" dirty="0"/>
              <a:t>H</a:t>
            </a:r>
            <a:r>
              <a:rPr lang="en-DE" dirty="0"/>
              <a:t>ana with </a:t>
            </a:r>
          </a:p>
          <a:p>
            <a:r>
              <a:rPr lang="en-DE" dirty="0"/>
              <a:t>Performance Benchmarking of proposed implemenation</a:t>
            </a:r>
          </a:p>
          <a:p>
            <a:r>
              <a:rPr lang="en-DE" dirty="0"/>
              <a:t>Interchangeability evaluation with manual testing</a:t>
            </a:r>
          </a:p>
          <a:p>
            <a:r>
              <a:rPr lang="en-DE" dirty="0"/>
              <a:t>Developer experience Eveluation by evaluating nescassary steps to implement new plugins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E5633EA-3202-E784-C466-A32169A9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8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AAS_Presentation_Master_16_9.potx" id="{ED833121-4038-478A-96AB-31F1DFFB93E6}" vid="{7120AC71-76D9-4B50-9858-9884328E6CA2}"/>
    </a:ext>
  </a:extLst>
</a:theme>
</file>

<file path=ppt/theme/theme2.xml><?xml version="1.0" encoding="utf-8"?>
<a:theme xmlns:a="http://schemas.openxmlformats.org/drawingml/2006/main" name="Content Slide 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>
          <a:solidFill>
            <a:schemeClr val="tx1">
              <a:lumMod val="75000"/>
              <a:lumOff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AAS_Presentation_Master_16_9.potx" id="{ED833121-4038-478A-96AB-31F1DFFB93E6}" vid="{3998A4DB-FEA0-4B41-939E-A205E19E1291}"/>
    </a:ext>
  </a:extLst>
</a:theme>
</file>

<file path=ppt/theme/theme3.xml><?xml version="1.0" encoding="utf-8"?>
<a:theme xmlns:a="http://schemas.openxmlformats.org/drawingml/2006/main" name="Separator 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AAS_Presentation_Master_16_9.potx" id="{ED833121-4038-478A-96AB-31F1DFFB93E6}" vid="{48465DED-0A5C-46B5-91A4-BEDA4D3838F8}"/>
    </a:ext>
  </a:extLst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Master</Template>
  <TotalTime>888</TotalTime>
  <Words>830</Words>
  <Application>Microsoft Macintosh PowerPoint</Application>
  <PresentationFormat>Custom</PresentationFormat>
  <Paragraphs>160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Century Gothic</vt:lpstr>
      <vt:lpstr>Verdana Ref</vt:lpstr>
      <vt:lpstr>Wingdings</vt:lpstr>
      <vt:lpstr>Title Master</vt:lpstr>
      <vt:lpstr>Content Slide Master</vt:lpstr>
      <vt:lpstr>Separator Master</vt:lpstr>
      <vt:lpstr>Implementing Variational Quantum Algorithms as Compositions of Reusable Microservice-based Plugins</vt:lpstr>
      <vt:lpstr>Contents of the Work</vt:lpstr>
      <vt:lpstr>Background</vt:lpstr>
      <vt:lpstr>What is QHana</vt:lpstr>
      <vt:lpstr>What is a Varitional Quantum Algorithm (VQA)?</vt:lpstr>
      <vt:lpstr>VQA is an Optimization Problem!</vt:lpstr>
      <vt:lpstr>Problem Statement</vt:lpstr>
      <vt:lpstr>Qhana Demo</vt:lpstr>
      <vt:lpstr>Methods</vt:lpstr>
      <vt:lpstr>Architecture and Implementation</vt:lpstr>
      <vt:lpstr>Architecture and Implementation Decomposition</vt:lpstr>
      <vt:lpstr>Architecture and Implementation Decomposition</vt:lpstr>
      <vt:lpstr>Architecture and Implementation Interactions</vt:lpstr>
      <vt:lpstr>Architecture and Implementation Interaction Endpoints</vt:lpstr>
      <vt:lpstr>Architecture and Implementation Interaction Flow part 1</vt:lpstr>
      <vt:lpstr>Architecture and Implementation Interaction Flow part 2</vt:lpstr>
      <vt:lpstr>Architecture and Implementation Interaction Flow part 3</vt:lpstr>
      <vt:lpstr>Architecture and Implementation 2 Approaches</vt:lpstr>
      <vt:lpstr>Architecture and Implementation 2 Approaches</vt:lpstr>
      <vt:lpstr>Result Validation</vt:lpstr>
      <vt:lpstr>Performance Benchmarks</vt:lpstr>
      <vt:lpstr>Performance Benchmarks</vt:lpstr>
      <vt:lpstr>Performance Benchmarks</vt:lpstr>
      <vt:lpstr>Performance Benchmarks</vt:lpstr>
      <vt:lpstr>Performance Benchmarks</vt:lpstr>
      <vt:lpstr>Problem: Overhead</vt:lpstr>
      <vt:lpstr>Performance Benchmarks witch Caching</vt:lpstr>
      <vt:lpstr>Performance Benchmarks witch Caching</vt:lpstr>
      <vt:lpstr>Performance Benchmarks witch Caching</vt:lpstr>
      <vt:lpstr>Performance Bencharks Conclusion</vt:lpstr>
      <vt:lpstr>Interchangeability Results</vt:lpstr>
      <vt:lpstr>Developer Experience</vt:lpstr>
      <vt:lpstr>Conclusion and Outlook</vt:lpstr>
      <vt:lpstr>Conclusion and Outlook</vt:lpstr>
      <vt:lpstr>Thank you for listening.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Variational Quantum Algorithms as Compositions of Reusable Microservice-based Plugins</dc:title>
  <dc:creator>Matthias Weilinger</dc:creator>
  <cp:lastModifiedBy>Matthias Weilinger</cp:lastModifiedBy>
  <cp:revision>3</cp:revision>
  <dcterms:created xsi:type="dcterms:W3CDTF">2023-10-16T09:10:52Z</dcterms:created>
  <dcterms:modified xsi:type="dcterms:W3CDTF">2023-10-17T15:54:26Z</dcterms:modified>
</cp:coreProperties>
</file>